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7">
  <p:sldMasterIdLst>
    <p:sldMasterId id="2147483648" r:id="rId1"/>
    <p:sldMasterId id="2147483660" r:id="rId2"/>
    <p:sldMasterId id="2147483669" r:id="rId3"/>
  </p:sldMasterIdLst>
  <p:notesMasterIdLst>
    <p:notesMasterId r:id="rId22"/>
  </p:notesMasterIdLst>
  <p:sldIdLst>
    <p:sldId id="303" r:id="rId4"/>
    <p:sldId id="306" r:id="rId5"/>
    <p:sldId id="307" r:id="rId6"/>
    <p:sldId id="309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22" r:id="rId17"/>
    <p:sldId id="323" r:id="rId18"/>
    <p:sldId id="324" r:id="rId19"/>
    <p:sldId id="321" r:id="rId20"/>
    <p:sldId id="302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 PC" initials="U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>
        <p:scale>
          <a:sx n="126" d="100"/>
          <a:sy n="126" d="100"/>
        </p:scale>
        <p:origin x="6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 err="1" smtClean="0"/>
              <a:t>Nilai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Akurasi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menggunakan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kNN</a:t>
            </a:r>
            <a:endParaRPr lang="en-US" sz="11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90.87</c:v>
                </c:pt>
                <c:pt idx="1">
                  <c:v>94.22</c:v>
                </c:pt>
                <c:pt idx="2">
                  <c:v>93.56</c:v>
                </c:pt>
                <c:pt idx="3">
                  <c:v>94.46</c:v>
                </c:pt>
                <c:pt idx="4">
                  <c:v>94.22</c:v>
                </c:pt>
                <c:pt idx="5">
                  <c:v>94.48</c:v>
                </c:pt>
                <c:pt idx="6">
                  <c:v>94.4</c:v>
                </c:pt>
                <c:pt idx="7">
                  <c:v>94.51</c:v>
                </c:pt>
                <c:pt idx="8">
                  <c:v>94.38</c:v>
                </c:pt>
                <c:pt idx="9">
                  <c:v>94.51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9911088"/>
        <c:axId val="1550662768"/>
      </c:barChart>
      <c:catAx>
        <c:axId val="1549911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2768"/>
        <c:crosses val="autoZero"/>
        <c:auto val="1"/>
        <c:lblAlgn val="ctr"/>
        <c:lblOffset val="100"/>
        <c:noMultiLvlLbl val="0"/>
      </c:catAx>
      <c:valAx>
        <c:axId val="155066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91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 err="1" smtClean="0"/>
              <a:t>Nilai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Akurasi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menggunakan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kNN</a:t>
            </a:r>
            <a:endParaRPr lang="en-US" sz="11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86.31</c:v>
                </c:pt>
                <c:pt idx="1">
                  <c:v>89.47</c:v>
                </c:pt>
                <c:pt idx="2">
                  <c:v>85.28</c:v>
                </c:pt>
                <c:pt idx="3">
                  <c:v>86.76</c:v>
                </c:pt>
                <c:pt idx="4">
                  <c:v>83.67</c:v>
                </c:pt>
                <c:pt idx="5">
                  <c:v>84.78</c:v>
                </c:pt>
                <c:pt idx="6">
                  <c:v>81.93</c:v>
                </c:pt>
                <c:pt idx="7">
                  <c:v>83.49</c:v>
                </c:pt>
                <c:pt idx="8">
                  <c:v>80.72</c:v>
                </c:pt>
                <c:pt idx="9">
                  <c:v>81.93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0948912"/>
        <c:axId val="1550951232"/>
      </c:barChart>
      <c:catAx>
        <c:axId val="1550948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951232"/>
        <c:crosses val="autoZero"/>
        <c:auto val="1"/>
        <c:lblAlgn val="ctr"/>
        <c:lblOffset val="100"/>
        <c:noMultiLvlLbl val="0"/>
      </c:catAx>
      <c:valAx>
        <c:axId val="155095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94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 smtClean="0"/>
              <a:t>Hasil</a:t>
            </a:r>
            <a:r>
              <a:rPr lang="en-US" sz="1600" dirty="0" smtClean="0"/>
              <a:t> </a:t>
            </a:r>
            <a:r>
              <a:rPr lang="en-US" sz="1600" dirty="0" err="1" smtClean="0"/>
              <a:t>Akurasi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Pengujian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Akurasi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kNN</c:v>
                </c:pt>
                <c:pt idx="1">
                  <c:v>kNN Oversamping</c:v>
                </c:pt>
                <c:pt idx="2">
                  <c:v>MLP</c:v>
                </c:pt>
                <c:pt idx="3">
                  <c:v>MLP Oversampling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95.22</c:v>
                </c:pt>
                <c:pt idx="1">
                  <c:v>81.98</c:v>
                </c:pt>
                <c:pt idx="2">
                  <c:v>91.88</c:v>
                </c:pt>
                <c:pt idx="3">
                  <c:v>70.9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3126400"/>
        <c:axId val="1553474624"/>
      </c:barChart>
      <c:catAx>
        <c:axId val="155312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474624"/>
        <c:crosses val="autoZero"/>
        <c:auto val="1"/>
        <c:lblAlgn val="ctr"/>
        <c:lblOffset val="100"/>
        <c:noMultiLvlLbl val="0"/>
      </c:catAx>
      <c:valAx>
        <c:axId val="155347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 smtClean="0"/>
                  <a:t>Akurasi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12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F22FD-E8E9-4C60-9993-3742625A84A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472B2-7B10-4E84-B284-5F2CDF8A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16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880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783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3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18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35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26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51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2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5031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88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20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76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65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500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854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427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91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70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theme" Target="../theme/theme3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B94BF-C79F-4423-AFCC-1473B0852070}" type="datetimeFigureOut">
              <a:rPr lang="id-ID" smtClean="0"/>
              <a:t>27/11/18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Komputasi Finansial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Putu</a:t>
            </a:r>
            <a:r>
              <a:rPr lang="en-US" dirty="0" smtClean="0"/>
              <a:t> Indra Aristya </a:t>
            </a:r>
            <a:r>
              <a:rPr lang="mr-IN" dirty="0" smtClean="0"/>
              <a:t>–</a:t>
            </a:r>
            <a:r>
              <a:rPr lang="en-US" dirty="0" smtClean="0"/>
              <a:t> 1301154219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507387" y="3561994"/>
            <a:ext cx="5629596" cy="202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Klasifikasi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Kebangkrutan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menggunakan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Multilayer Perceptron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dan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k-Nearest Neighbors</a:t>
            </a:r>
          </a:p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endParaRPr lang="en-US" dirty="0" smtClean="0">
              <a:solidFill>
                <a:prstClr val="black"/>
              </a:solidFill>
              <a:latin typeface="Verdana"/>
              <a:ea typeface="ＭＳ Ｐゴシック" charset="0"/>
              <a:cs typeface="Verdana"/>
            </a:endParaRPr>
          </a:p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r>
              <a:rPr lang="en-US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Bankruptcy Classification using Multilayer Perceptron and 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5660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Tinjauan</a:t>
            </a:r>
            <a:r>
              <a:rPr lang="en-US" dirty="0" smtClean="0"/>
              <a:t> </a:t>
            </a:r>
            <a:r>
              <a:rPr lang="en-US" dirty="0" err="1" smtClean="0"/>
              <a:t>Pustaka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79654"/>
              </p:ext>
            </p:extLst>
          </p:nvPr>
        </p:nvGraphicFramePr>
        <p:xfrm>
          <a:off x="621792" y="2353394"/>
          <a:ext cx="10962503" cy="24688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42688"/>
                <a:gridCol w="2816352"/>
                <a:gridCol w="3403463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Comparative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Analysis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of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Methods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for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(2011)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smtClean="0">
                          <a:effectLst/>
                        </a:rPr>
                        <a:t>David L. </a:t>
                      </a:r>
                      <a:r>
                        <a:rPr lang="id-ID" sz="1600" b="0" kern="1200" dirty="0" err="1" smtClean="0">
                          <a:effectLst/>
                        </a:rPr>
                        <a:t>Olson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Dursun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Delen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Yanyan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Meng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Decision Tree C5</a:t>
                      </a:r>
                      <a:r>
                        <a:rPr lang="en-US" sz="1600" b="0" baseline="0" dirty="0" smtClean="0"/>
                        <a:t> 93.7%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Techniques</a:t>
                      </a:r>
                      <a:r>
                        <a:rPr lang="id-ID" sz="1600" b="0" kern="1200" dirty="0" smtClean="0">
                          <a:effectLst/>
                        </a:rPr>
                        <a:t> (2017)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Manil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Wagle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Zijiang</a:t>
                      </a:r>
                      <a:r>
                        <a:rPr lang="id-ID" sz="1600" b="0" kern="1200" dirty="0" smtClean="0">
                          <a:effectLst/>
                        </a:rPr>
                        <a:t> Yang, </a:t>
                      </a:r>
                      <a:r>
                        <a:rPr lang="id-ID" sz="1600" b="0" kern="1200" dirty="0" err="1" smtClean="0">
                          <a:effectLst/>
                        </a:rPr>
                        <a:t>Younes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Benslimane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baseline="0" dirty="0" smtClean="0"/>
                        <a:t> </a:t>
                      </a:r>
                      <a:r>
                        <a:rPr lang="en-US" sz="1600" b="0" dirty="0" smtClean="0"/>
                        <a:t>NN 70.83% (</a:t>
                      </a:r>
                      <a:r>
                        <a:rPr lang="en-US" sz="1600" b="0" dirty="0" err="1" smtClean="0"/>
                        <a:t>semua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fitur</a:t>
                      </a:r>
                      <a:r>
                        <a:rPr lang="en-US" sz="1600" b="0" dirty="0" smtClean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dirty="0" smtClean="0"/>
                        <a:t> NN</a:t>
                      </a:r>
                      <a:r>
                        <a:rPr lang="en-US" sz="1600" b="0" baseline="0" dirty="0" smtClean="0"/>
                        <a:t> 85.33% (filter </a:t>
                      </a:r>
                      <a:r>
                        <a:rPr lang="en-US" sz="1600" b="0" baseline="0" dirty="0" err="1" smtClean="0"/>
                        <a:t>fitur</a:t>
                      </a:r>
                      <a:r>
                        <a:rPr lang="en-US" sz="1600" b="0" baseline="0" dirty="0" smtClean="0"/>
                        <a:t>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Neural Network (2018)</a:t>
                      </a: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G</a:t>
                      </a:r>
                      <a:r>
                        <a:rPr lang="id-ID" sz="1600" b="0" kern="1200" dirty="0" smtClean="0">
                          <a:effectLst/>
                        </a:rPr>
                        <a:t>. </a:t>
                      </a:r>
                      <a:r>
                        <a:rPr lang="id-ID" sz="1600" b="0" kern="1200" dirty="0" err="1" smtClean="0">
                          <a:effectLst/>
                        </a:rPr>
                        <a:t>Pranav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Naidu</a:t>
                      </a:r>
                      <a:r>
                        <a:rPr lang="id-ID" sz="1600" b="0" kern="1200" dirty="0" smtClean="0">
                          <a:effectLst/>
                        </a:rPr>
                        <a:t>, Govinda. </a:t>
                      </a:r>
                      <a:r>
                        <a:rPr lang="id-ID" sz="1600" b="0" kern="1200" dirty="0" err="1" smtClean="0">
                          <a:effectLst/>
                        </a:rPr>
                        <a:t>K</a:t>
                      </a:r>
                      <a:r>
                        <a:rPr lang="id-ID" sz="1600" b="0" kern="1200" dirty="0" smtClean="0">
                          <a:effectLst/>
                        </a:rPr>
                        <a:t>.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Error</a:t>
                      </a:r>
                      <a:r>
                        <a:rPr lang="en-US" sz="1600" b="0" baseline="0" dirty="0" smtClean="0"/>
                        <a:t> NN </a:t>
                      </a:r>
                      <a:r>
                        <a:rPr lang="id-ID" sz="1600" b="0" kern="1200" dirty="0" smtClean="0">
                          <a:effectLst/>
                        </a:rPr>
                        <a:t>4.4349%</a:t>
                      </a:r>
                      <a:endParaRPr lang="en-US" sz="1600" b="0" kern="1200" dirty="0" smtClean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kern="1200" dirty="0" smtClean="0">
                          <a:effectLst/>
                        </a:rPr>
                        <a:t>Error</a:t>
                      </a:r>
                      <a:r>
                        <a:rPr lang="en-US" sz="1600" b="0" kern="1200" baseline="0" dirty="0" smtClean="0">
                          <a:effectLst/>
                        </a:rPr>
                        <a:t> Random Forest </a:t>
                      </a:r>
                      <a:r>
                        <a:rPr lang="id-ID" sz="1600" b="0" kern="1200" dirty="0" smtClean="0">
                          <a:effectLst/>
                        </a:rPr>
                        <a:t>5.1954%.</a:t>
                      </a:r>
                      <a:endParaRPr lang="en-US" sz="1600" b="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759061" y="5022953"/>
            <a:ext cx="4279392" cy="1121664"/>
          </a:xfrm>
        </p:spPr>
        <p:txBody>
          <a:bodyPr/>
          <a:lstStyle/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sz="1800" dirty="0" err="1"/>
              <a:t>Mencoba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MLP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data yang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29820" y="2358934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16" name="Parallelogram 15"/>
          <p:cNvSpPr/>
          <p:nvPr/>
        </p:nvSpPr>
        <p:spPr>
          <a:xfrm>
            <a:off x="983174" y="2358934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17" name="Rectangle 16"/>
          <p:cNvSpPr/>
          <p:nvPr/>
        </p:nvSpPr>
        <p:spPr>
          <a:xfrm>
            <a:off x="1992814" y="3661087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2480437" y="2792985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5" idx="2"/>
            <a:endCxn id="17" idx="0"/>
          </p:cNvCxnSpPr>
          <p:nvPr/>
        </p:nvCxnSpPr>
        <p:spPr>
          <a:xfrm rot="5400000">
            <a:off x="3256606" y="2825558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283148" y="2365030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28" name="Parallelogram 27"/>
          <p:cNvSpPr/>
          <p:nvPr/>
        </p:nvSpPr>
        <p:spPr>
          <a:xfrm>
            <a:off x="7036502" y="2365030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29" name="Rectangle 28"/>
          <p:cNvSpPr/>
          <p:nvPr/>
        </p:nvSpPr>
        <p:spPr>
          <a:xfrm>
            <a:off x="8046142" y="3667183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533765" y="2799081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5400000">
            <a:off x="9309934" y="2831654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/>
          </p:cNvSpPr>
          <p:nvPr/>
        </p:nvSpPr>
        <p:spPr bwMode="auto">
          <a:xfrm>
            <a:off x="7036502" y="5022667"/>
            <a:ext cx="4279392" cy="112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klasifikasi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MLP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kNN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data yang </a:t>
            </a:r>
            <a:r>
              <a:rPr lang="en-US" sz="1800" b="1" dirty="0" err="1" smtClean="0"/>
              <a:t>tidak</a:t>
            </a:r>
            <a:r>
              <a:rPr lang="en-US" sz="1800" b="1" dirty="0" smtClean="0"/>
              <a:t> </a:t>
            </a:r>
            <a:r>
              <a:rPr lang="en-US" sz="1800" dirty="0" err="1" smtClean="0"/>
              <a:t>dilakukan</a:t>
            </a:r>
            <a:r>
              <a:rPr lang="en-US" sz="1800" dirty="0" smtClean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0361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89656287"/>
              </p:ext>
            </p:extLst>
          </p:nvPr>
        </p:nvGraphicFramePr>
        <p:xfrm>
          <a:off x="581037" y="2624852"/>
          <a:ext cx="4539488" cy="3257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2106653475"/>
              </p:ext>
            </p:extLst>
          </p:nvPr>
        </p:nvGraphicFramePr>
        <p:xfrm>
          <a:off x="6731901" y="2654132"/>
          <a:ext cx="4539488" cy="3257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97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r>
              <a:rPr lang="en-US" dirty="0" smtClean="0"/>
              <a:t> </a:t>
            </a:r>
            <a:r>
              <a:rPr lang="en-US" dirty="0" smtClean="0"/>
              <a:t>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" y="3064498"/>
            <a:ext cx="5497897" cy="1096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28" y="3125009"/>
            <a:ext cx="5340434" cy="10357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7584" y="4476221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91.06%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48448" y="4476221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69.01%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324" y="3350481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8324" y="4273265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&lt;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454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Kompleksitas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i="1" dirty="0" smtClean="0"/>
              <a:t>training</a:t>
            </a:r>
            <a:r>
              <a:rPr lang="en-US" sz="1400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878" y="1977657"/>
                <a:ext cx="10977178" cy="2062103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 err="1" smtClean="0"/>
                  <a:t>Kompleksitas</a:t>
                </a:r>
                <a:r>
                  <a:rPr lang="en-US" sz="1600" dirty="0" smtClean="0"/>
                  <a:t> (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operasi</a:t>
                </a:r>
                <a:r>
                  <a:rPr lang="en-US" sz="1600" dirty="0" smtClean="0"/>
                  <a:t>) </a:t>
                </a:r>
                <a:r>
                  <a:rPr lang="en-US" sz="1600" dirty="0" err="1" smtClean="0"/>
                  <a:t>kNN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bergantung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kepada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data </a:t>
                </a:r>
                <a:r>
                  <a:rPr lang="en-US" sz="1600" dirty="0" err="1" smtClean="0"/>
                  <a:t>dan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variabelnya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kNN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tidak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melakukan</a:t>
                </a:r>
                <a:r>
                  <a:rPr lang="en-US" sz="1600" dirty="0" smtClean="0"/>
                  <a:t> proses </a:t>
                </a:r>
                <a:r>
                  <a:rPr lang="en-US" sz="1600" dirty="0" err="1" smtClean="0"/>
                  <a:t>pelatihan</a:t>
                </a:r>
                <a:r>
                  <a:rPr lang="en-US" sz="1600" dirty="0" smtClean="0"/>
                  <a:t> (</a:t>
                </a:r>
                <a:r>
                  <a:rPr lang="en-US" sz="1600" dirty="0" err="1" smtClean="0"/>
                  <a:t>hanya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jarak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antar</a:t>
                </a:r>
                <a:r>
                  <a:rPr lang="en-US" sz="1600" dirty="0" smtClean="0"/>
                  <a:t> data) </a:t>
                </a:r>
                <a:r>
                  <a:rPr lang="en-US" sz="1600" dirty="0" err="1" smtClean="0"/>
                  <a:t>memiliki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kompleksitas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cukup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besar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jika</a:t>
                </a:r>
                <a:r>
                  <a:rPr lang="en-US" sz="1600" dirty="0" smtClean="0"/>
                  <a:t> data yang </a:t>
                </a:r>
                <a:r>
                  <a:rPr lang="en-US" sz="1600" dirty="0" err="1" smtClean="0"/>
                  <a:t>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semakin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banyak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Dapat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dihitung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kompleksitasnya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operasi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dilakukan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menggunakan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rumus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sebagai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berikut</a:t>
                </a:r>
                <a:r>
                  <a:rPr lang="en-US" sz="1600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𝑜𝑝𝑒𝑟𝑎𝑠𝑖</m:t>
                      </m:r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𝑙𝑎𝑡𝑖h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𝑢𝑗𝑖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𝑗𝑢𝑚𝑙𝑎h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𝑣𝑎𝑟𝑖𝑎𝑏𝑒𝑙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𝑠𝑒𝑡𝑖𝑎𝑝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𝑑𝑎𝑡𝑎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×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𝑜𝑝𝑒𝑟𝑎𝑠𝑖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𝑠𝑒𝑡𝑖𝑎𝑝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𝑣𝑎𝑟𝑖𝑎𝑏𝑒𝑙</m:t>
                      </m:r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1977657"/>
                <a:ext cx="10977178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278" r="-333" b="-15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9061" y="4952742"/>
            <a:ext cx="4133088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Operasi</a:t>
            </a:r>
            <a:r>
              <a:rPr lang="en-US" dirty="0" smtClean="0"/>
              <a:t>	= (6000 x 3792) x 30 x 2</a:t>
            </a:r>
          </a:p>
          <a:p>
            <a:r>
              <a:rPr lang="en-US" dirty="0"/>
              <a:t>	</a:t>
            </a:r>
            <a:r>
              <a:rPr lang="en-US" dirty="0" smtClean="0"/>
              <a:t>= 1.365.120.000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5101" y="4952599"/>
            <a:ext cx="4133088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Operasi</a:t>
            </a:r>
            <a:r>
              <a:rPr lang="en-US" dirty="0" smtClean="0"/>
              <a:t>	= (8537 x 3792) x 30 x 2</a:t>
            </a:r>
          </a:p>
          <a:p>
            <a:r>
              <a:rPr lang="en-US" dirty="0"/>
              <a:t>	</a:t>
            </a:r>
            <a:r>
              <a:rPr lang="en-US" dirty="0" smtClean="0"/>
              <a:t>= </a:t>
            </a:r>
            <a:r>
              <a:rPr lang="is-IS" dirty="0" smtClean="0"/>
              <a:t>1.942.338.240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0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Kompleksitas</a:t>
            </a:r>
            <a:r>
              <a:rPr lang="en-US" dirty="0" smtClean="0"/>
              <a:t>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878" y="1977657"/>
                <a:ext cx="10977178" cy="172842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 smtClean="0"/>
                  <a:t>Kompleksitas MLP </a:t>
                </a:r>
                <a:r>
                  <a:rPr lang="en-US" sz="1600" dirty="0" err="1" smtClean="0"/>
                  <a:t>bergantung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kepada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data, </a:t>
                </a:r>
                <a:r>
                  <a:rPr lang="en-US" sz="1600" i="1" dirty="0" smtClean="0"/>
                  <a:t>neuron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setiap</a:t>
                </a:r>
                <a:r>
                  <a:rPr lang="en-US" sz="1600" dirty="0" smtClean="0"/>
                  <a:t> </a:t>
                </a:r>
                <a:r>
                  <a:rPr lang="en-US" sz="1600" i="1" dirty="0" smtClean="0"/>
                  <a:t>layer</a:t>
                </a:r>
                <a:r>
                  <a:rPr lang="en-US" sz="1600" dirty="0" smtClean="0"/>
                  <a:t>-</a:t>
                </a:r>
                <a:r>
                  <a:rPr lang="en-US" sz="1600" dirty="0" err="1" smtClean="0"/>
                  <a:t>nya</a:t>
                </a:r>
                <a:r>
                  <a:rPr lang="en-US" sz="1600" dirty="0" smtClean="0"/>
                  <a:t>,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i="1" dirty="0" smtClean="0"/>
                  <a:t>layer</a:t>
                </a:r>
                <a:r>
                  <a:rPr lang="en-US" sz="1600" dirty="0" smtClean="0"/>
                  <a:t>-</a:t>
                </a:r>
                <a:r>
                  <a:rPr lang="en-US" sz="1600" dirty="0" err="1" smtClean="0"/>
                  <a:t>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iterasi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dilakukan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Kompleksitasnya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dapat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dihitung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menggunakan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rumus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sebagai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berikut</a:t>
                </a:r>
                <a:r>
                  <a:rPr lang="en-US" sz="1600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𝑘𝑜𝑚𝑝𝑙𝑒𝑘𝑠𝑖𝑡𝑎𝑠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𝑣𝑎𝑟𝑖𝑎𝑏𝑒𝑙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𝑗𝑢𝑚𝑙𝑎h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𝑛𝑒𝑢𝑟𝑜𝑛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𝑗𝑢𝑚𝑙𝑎h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𝑙𝑎𝑦𝑒𝑟</m:t>
                              </m:r>
                            </m:sup>
                          </m:sSup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𝑖𝑡𝑒𝑟𝑎𝑠𝑖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1977657"/>
                <a:ext cx="10977178" cy="1728422"/>
              </a:xfrm>
              <a:prstGeom prst="rect">
                <a:avLst/>
              </a:prstGeom>
              <a:blipFill rotWithShape="0">
                <a:blip r:embed="rId2"/>
                <a:stretch>
                  <a:fillRect l="-278" r="-333" b="-17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77952" y="4952742"/>
            <a:ext cx="5340096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Kompleksitas</a:t>
            </a:r>
            <a:r>
              <a:rPr lang="en-US" dirty="0" smtClean="0"/>
              <a:t> = O(6000 x 30 x 100</a:t>
            </a:r>
            <a:r>
              <a:rPr lang="en-US" baseline="30000" dirty="0" smtClean="0"/>
              <a:t>1</a:t>
            </a:r>
            <a:r>
              <a:rPr lang="en-US" dirty="0" smtClean="0"/>
              <a:t> x 200)</a:t>
            </a:r>
          </a:p>
          <a:p>
            <a:r>
              <a:rPr lang="en-US" dirty="0" smtClean="0"/>
              <a:t>  	         = </a:t>
            </a:r>
            <a:r>
              <a:rPr lang="en-US" dirty="0"/>
              <a:t>O(3,600,000,000)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31597" y="4952742"/>
            <a:ext cx="5340096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Kompleksitas</a:t>
            </a:r>
            <a:r>
              <a:rPr lang="en-US" dirty="0"/>
              <a:t> </a:t>
            </a:r>
            <a:r>
              <a:rPr lang="en-US" dirty="0" smtClean="0"/>
              <a:t>= O(8537 x 30 x 100</a:t>
            </a:r>
            <a:r>
              <a:rPr lang="en-US" baseline="30000" dirty="0" smtClean="0"/>
              <a:t>1</a:t>
            </a:r>
            <a:r>
              <a:rPr lang="en-US" dirty="0" smtClean="0"/>
              <a:t> x 200)</a:t>
            </a:r>
          </a:p>
          <a:p>
            <a:r>
              <a:rPr lang="en-US" dirty="0"/>
              <a:t> </a:t>
            </a:r>
            <a:r>
              <a:rPr lang="en-US" dirty="0" smtClean="0"/>
              <a:t> 	         </a:t>
            </a:r>
            <a:r>
              <a:rPr lang="en-US" dirty="0"/>
              <a:t>= O(5,122,200,000)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Analisa</a:t>
            </a:r>
            <a:r>
              <a:rPr lang="en-US" dirty="0" smtClean="0"/>
              <a:t>: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i="1" dirty="0" smtClean="0"/>
              <a:t>Testing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879287257"/>
              </p:ext>
            </p:extLst>
          </p:nvPr>
        </p:nvGraphicFramePr>
        <p:xfrm>
          <a:off x="3030432" y="2420400"/>
          <a:ext cx="6014720" cy="3405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47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197395"/>
            <a:ext cx="11101917" cy="641239"/>
          </a:xfrm>
        </p:spPr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6834" y="1872943"/>
            <a:ext cx="11158421" cy="452431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i="1" dirty="0"/>
              <a:t>oversampling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</a:t>
            </a:r>
            <a:r>
              <a:rPr lang="en-US" sz="1600" dirty="0" err="1"/>
              <a:t>daripada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i="1" dirty="0"/>
              <a:t>oversampling</a:t>
            </a:r>
            <a:r>
              <a:rPr lang="en-US" sz="1600" dirty="0"/>
              <a:t>. </a:t>
            </a: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dirty="0" err="1" smtClean="0"/>
              <a:t>kNN</a:t>
            </a:r>
            <a:r>
              <a:rPr lang="en-US" sz="1600" dirty="0" smtClean="0"/>
              <a:t> </a:t>
            </a:r>
            <a:r>
              <a:rPr lang="en-US" sz="1600" dirty="0" err="1" smtClean="0"/>
              <a:t>lebih</a:t>
            </a:r>
            <a:r>
              <a:rPr lang="en-US" sz="1600" dirty="0" smtClean="0"/>
              <a:t> </a:t>
            </a:r>
            <a:r>
              <a:rPr lang="en-US" sz="1600" dirty="0" err="1" smtClean="0"/>
              <a:t>baik</a:t>
            </a:r>
            <a:r>
              <a:rPr lang="en-US" sz="1600" dirty="0" smtClean="0"/>
              <a:t> </a:t>
            </a:r>
            <a:r>
              <a:rPr lang="en-US" sz="1600" dirty="0" err="1" smtClean="0"/>
              <a:t>daripada</a:t>
            </a:r>
            <a:r>
              <a:rPr lang="en-US" sz="1600" dirty="0" smtClean="0"/>
              <a:t> MLP,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 smtClean="0"/>
              <a:t>metode</a:t>
            </a:r>
            <a:r>
              <a:rPr lang="en-US" sz="1600" dirty="0"/>
              <a:t> </a:t>
            </a:r>
            <a:r>
              <a:rPr lang="en-US" sz="1600" dirty="0" smtClean="0"/>
              <a:t>MLP </a:t>
            </a:r>
            <a:r>
              <a:rPr lang="en-US" sz="1600" dirty="0"/>
              <a:t>yang </a:t>
            </a:r>
            <a:r>
              <a:rPr lang="en-US" sz="1600" dirty="0" err="1" smtClean="0"/>
              <a:t>digunakan</a:t>
            </a:r>
            <a:r>
              <a:rPr lang="en-US" sz="1600" dirty="0" smtClean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 smtClean="0"/>
              <a:t>dicoba</a:t>
            </a:r>
            <a:r>
              <a:rPr lang="en-US" sz="1600" dirty="0" smtClean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. </a:t>
            </a:r>
            <a:r>
              <a:rPr lang="en-US" sz="1600" dirty="0" err="1"/>
              <a:t>Arsitektur</a:t>
            </a:r>
            <a:r>
              <a:rPr lang="en-US" sz="1600" dirty="0"/>
              <a:t> yang </a:t>
            </a:r>
            <a:r>
              <a:rPr lang="en-US" sz="1600" dirty="0" err="1"/>
              <a:t>dicoba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1 </a:t>
            </a:r>
            <a:r>
              <a:rPr lang="en-US" sz="1600" i="1" dirty="0"/>
              <a:t>hidden layer </a:t>
            </a:r>
            <a:r>
              <a:rPr lang="en-US" sz="1600" dirty="0" err="1"/>
              <a:t>dengan</a:t>
            </a:r>
            <a:r>
              <a:rPr lang="en-US" sz="1600" dirty="0"/>
              <a:t> 100 </a:t>
            </a:r>
            <a:r>
              <a:rPr lang="en-US" sz="1600" i="1" dirty="0" smtClean="0"/>
              <a:t>neuron</a:t>
            </a:r>
            <a:r>
              <a:rPr lang="en-US" sz="1600" dirty="0" smtClean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/>
              <a:t>model </a:t>
            </a:r>
            <a:r>
              <a:rPr lang="en-US" sz="1600" dirty="0" err="1"/>
              <a:t>kNN</a:t>
            </a:r>
            <a:r>
              <a:rPr lang="en-US" sz="1600" dirty="0"/>
              <a:t>, data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30 (</a:t>
            </a:r>
            <a:r>
              <a:rPr lang="en-US" sz="1600" dirty="0" err="1"/>
              <a:t>atribut</a:t>
            </a:r>
            <a:r>
              <a:rPr lang="en-US" sz="1600" dirty="0"/>
              <a:t> </a:t>
            </a:r>
            <a:r>
              <a:rPr lang="en-US" sz="1600" dirty="0" err="1"/>
              <a:t>awal</a:t>
            </a:r>
            <a:r>
              <a:rPr lang="en-US" sz="1600" dirty="0"/>
              <a:t> 64)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reduksi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PCA. </a:t>
            </a:r>
            <a:r>
              <a:rPr lang="en-US" sz="1600" dirty="0" err="1"/>
              <a:t>Atribut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data </a:t>
            </a:r>
            <a:r>
              <a:rPr lang="en-US" sz="1600" dirty="0" err="1"/>
              <a:t>berpengaruh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klasifikasi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kNN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kNN</a:t>
            </a:r>
            <a:r>
              <a:rPr lang="en-US" sz="1600" dirty="0"/>
              <a:t> </a:t>
            </a:r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rentan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data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dimensi</a:t>
            </a:r>
            <a:r>
              <a:rPr lang="en-US" sz="1600" dirty="0"/>
              <a:t> yang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600" dirty="0" smtClean="0"/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1600" dirty="0" err="1" smtClean="0"/>
              <a:t>Selain</a:t>
            </a:r>
            <a:r>
              <a:rPr lang="en-US" sz="1600" dirty="0" smtClean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PCA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dikurangi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jarak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data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penggunaan</a:t>
            </a:r>
            <a:r>
              <a:rPr lang="en-US" sz="1600" dirty="0"/>
              <a:t> </a:t>
            </a:r>
            <a:r>
              <a:rPr lang="en-US" sz="1600" dirty="0" err="1"/>
              <a:t>kNN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data.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77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1524001" y="6356351"/>
            <a:ext cx="1643063" cy="365125"/>
          </a:xfrm>
        </p:spPr>
        <p:txBody>
          <a:bodyPr/>
          <a:lstStyle/>
          <a:p>
            <a:pPr>
              <a:defRPr/>
            </a:pPr>
            <a:fld id="{3137D54C-61CE-1041-9449-8583DE2630BB}" type="datetime1">
              <a:rPr lang="en-US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ADD893B-D56B-48DA-B266-F407E6AEE4C9}"/>
              </a:ext>
            </a:extLst>
          </p:cNvPr>
          <p:cNvSpPr/>
          <p:nvPr/>
        </p:nvSpPr>
        <p:spPr>
          <a:xfrm>
            <a:off x="602403" y="2054496"/>
            <a:ext cx="11101917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Lama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ditambah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demo program +/- 10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menit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,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kemudian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akan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dilanjutkan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tanya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jawab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;</a:t>
            </a:r>
          </a:p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Isi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dari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pada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makalah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ilmiah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ditulis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mencakup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: 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Abstrak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Latar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Belakang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Identifikasi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Masalah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Maksud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Tujuan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Matematika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Pustaka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Terdahulu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bila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ada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teori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untuk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menjadi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landasan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dilakukannya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Hipotesis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Metodologi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Rancangan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Hasil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Pengamatan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sekaligus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Kompleksitas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Waktu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Analisa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Kesimpulan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96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376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9793" y="4254282"/>
            <a:ext cx="9481916" cy="1962723"/>
            <a:chOff x="1269793" y="4254282"/>
            <a:chExt cx="9481916" cy="19627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886" y="4254282"/>
              <a:ext cx="1637747" cy="1637747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3539668" y="5207552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69793" y="5816354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083" y="4633844"/>
              <a:ext cx="1147417" cy="1147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486" y="4406453"/>
              <a:ext cx="1222514" cy="147973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599777" y="5909228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Decision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236553" y="5198164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367027" y="2170797"/>
            <a:ext cx="7496301" cy="1951431"/>
            <a:chOff x="387626" y="2474843"/>
            <a:chExt cx="1570383" cy="124239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7626" y="2474843"/>
              <a:ext cx="1570383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87626" y="2474843"/>
              <a:ext cx="1560444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934785" y="5816353"/>
            <a:ext cx="2151932" cy="52322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Pengujian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391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model yang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pengecekan</a:t>
            </a:r>
            <a:r>
              <a:rPr lang="en-US" dirty="0" smtClean="0"/>
              <a:t> </a:t>
            </a:r>
            <a:r>
              <a:rPr lang="en-US" dirty="0" err="1" smtClean="0"/>
              <a:t>berkala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keuangan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ditentukannya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Permasalahan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6623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Data?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639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320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Sum Function: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f(x) = sum((</a:t>
                </a:r>
                <a:r>
                  <a:rPr lang="en-US" dirty="0" err="1" smtClean="0"/>
                  <a:t>w.x</a:t>
                </a:r>
                <a:r>
                  <a:rPr lang="en-US" dirty="0" smtClean="0"/>
                  <a:t> + b))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 smtClean="0"/>
                  <a:t>ReLU</a:t>
                </a:r>
                <a:r>
                  <a:rPr lang="en-US" dirty="0" smtClean="0"/>
                  <a:t> Activation: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 = max(0,x)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(x)’ = 0; x</a:t>
                </a:r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en-US" dirty="0" smtClean="0"/>
                  <a:t>0 </a:t>
                </a:r>
                <a:r>
                  <a:rPr lang="en-US" dirty="0" err="1" smtClean="0"/>
                  <a:t>atau</a:t>
                </a:r>
                <a:r>
                  <a:rPr lang="en-US" dirty="0" smtClean="0"/>
                  <a:t> 1;x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005" b="-7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4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11/27/18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k-Nearest Neighbors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i="1" dirty="0" smtClean="0"/>
              <a:t>-Nearest Neighbors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878" y="2328672"/>
            <a:ext cx="6441754" cy="287731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Euclidean Distance: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d</a:t>
                </a:r>
                <a:r>
                  <a:rPr lang="en-US" dirty="0" smtClean="0"/>
                  <a:t>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 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blipFill rotWithShape="0">
                <a:blip r:embed="rId3"/>
                <a:stretch>
                  <a:fillRect l="-773" t="-3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752</Words>
  <Application>Microsoft Macintosh PowerPoint</Application>
  <PresentationFormat>Widescreen</PresentationFormat>
  <Paragraphs>150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Brush Script Std</vt:lpstr>
      <vt:lpstr>Calibri</vt:lpstr>
      <vt:lpstr>Calibri Light</vt:lpstr>
      <vt:lpstr>Cambria Math</vt:lpstr>
      <vt:lpstr>Corbel</vt:lpstr>
      <vt:lpstr>Lucida Grande</vt:lpstr>
      <vt:lpstr>MS PGothic</vt:lpstr>
      <vt:lpstr>ＭＳ Ｐゴシック</vt:lpstr>
      <vt:lpstr>Times New Roman</vt:lpstr>
      <vt:lpstr>Verdana</vt:lpstr>
      <vt:lpstr>Wingdings</vt:lpstr>
      <vt:lpstr>Arial</vt:lpstr>
      <vt:lpstr>Office Theme</vt:lpstr>
      <vt:lpstr>template_informatika_slide</vt:lpstr>
      <vt:lpstr>1_template_informatika_slide</vt:lpstr>
      <vt:lpstr>Komputasi Finansial</vt:lpstr>
      <vt:lpstr>Petunjuk Pembuatan Slide</vt:lpstr>
      <vt:lpstr>Latar Belakang</vt:lpstr>
      <vt:lpstr>Latar Belakang</vt:lpstr>
      <vt:lpstr>Tujuan</vt:lpstr>
      <vt:lpstr>Permasalahan</vt:lpstr>
      <vt:lpstr>Algoritma</vt:lpstr>
      <vt:lpstr>Algoritma: MLP</vt:lpstr>
      <vt:lpstr>Algoritma: k-Nearest Neighbors</vt:lpstr>
      <vt:lpstr>Tinjauan Pustaka</vt:lpstr>
      <vt:lpstr>Skenario Penelitian</vt:lpstr>
      <vt:lpstr>Hasil Pengamatan: Hasil Akurasi Validasi kNN</vt:lpstr>
      <vt:lpstr>Hasil Pengamatan: Hasil Akurasi Validasi MLP</vt:lpstr>
      <vt:lpstr>Hasil Pengamatan: Kompleksitas kNN (training)</vt:lpstr>
      <vt:lpstr>Hasil Pengamatan: Kompleksitas MLP</vt:lpstr>
      <vt:lpstr>Analisa: Hasil Akurasi Testing kNN dan MLP</vt:lpstr>
      <vt:lpstr>Kesimpulan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ASUS_</dc:creator>
  <cp:lastModifiedBy>Indra Aristya</cp:lastModifiedBy>
  <cp:revision>140</cp:revision>
  <dcterms:created xsi:type="dcterms:W3CDTF">2017-09-26T09:01:53Z</dcterms:created>
  <dcterms:modified xsi:type="dcterms:W3CDTF">2018-11-27T06:22:32Z</dcterms:modified>
</cp:coreProperties>
</file>